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  <p:sldMasterId id="2147483745" r:id="rId2"/>
  </p:sldMasterIdLst>
  <p:notesMasterIdLst>
    <p:notesMasterId r:id="rId22"/>
  </p:notesMasterIdLst>
  <p:sldIdLst>
    <p:sldId id="541" r:id="rId3"/>
    <p:sldId id="511" r:id="rId4"/>
    <p:sldId id="510" r:id="rId5"/>
    <p:sldId id="515" r:id="rId6"/>
    <p:sldId id="529" r:id="rId7"/>
    <p:sldId id="520" r:id="rId8"/>
    <p:sldId id="522" r:id="rId9"/>
    <p:sldId id="536" r:id="rId10"/>
    <p:sldId id="533" r:id="rId11"/>
    <p:sldId id="534" r:id="rId12"/>
    <p:sldId id="535" r:id="rId13"/>
    <p:sldId id="537" r:id="rId14"/>
    <p:sldId id="509" r:id="rId15"/>
    <p:sldId id="542" r:id="rId16"/>
    <p:sldId id="519" r:id="rId17"/>
    <p:sldId id="524" r:id="rId18"/>
    <p:sldId id="538" r:id="rId19"/>
    <p:sldId id="521" r:id="rId20"/>
    <p:sldId id="539" r:id="rId21"/>
  </p:sldIdLst>
  <p:sldSz cx="9144000" cy="6858000" type="screen4x3"/>
  <p:notesSz cx="6858000" cy="9144000"/>
  <p:custDataLst>
    <p:tags r:id="rId2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A7"/>
    <a:srgbClr val="F26722"/>
    <a:srgbClr val="D8DCE5"/>
    <a:srgbClr val="49556E"/>
    <a:srgbClr val="FFCC99"/>
    <a:srgbClr val="921A1D"/>
    <a:srgbClr val="E62B25"/>
    <a:srgbClr val="2AF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378" autoAdjust="0"/>
  </p:normalViewPr>
  <p:slideViewPr>
    <p:cSldViewPr>
      <p:cViewPr varScale="1">
        <p:scale>
          <a:sx n="58" d="100"/>
          <a:sy n="58" d="100"/>
        </p:scale>
        <p:origin x="775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7DBE54-4E60-4264-945C-AA81ECC41C92}" type="datetimeFigureOut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218B39-DA08-42A3-B380-CFE30780C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520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D5A718-0269-4C5D-9F09-4211D3C2BC3A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471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8EB330-21D8-4BCE-A65A-5747F01B7AD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956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30FF83-6D61-4A59-BFF4-EE960F889C6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569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7D0C71-EE79-48A0-8EAA-72C125EDA0D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312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CB50CA-0FC9-4DB0-BAD8-F5FF6965FE8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979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94C147-0E7B-4D09-9FB1-FA24EB2BED13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732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407EA1-0BF8-4E91-B8F1-C971203D2F1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2A971-44FD-4FFE-9AEC-7AAF18D9CD41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04472-4755-409F-A6F1-5E445D29A5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ABB77-C545-4188-9260-46AE932B0677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939F4-C92D-4516-AD36-0FEFDA24E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4E823-739C-45C6-901D-86A80283E17B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15719-C820-4CE7-9BBA-FAAEA169E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" y="6334317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3645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934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" y="6334317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2997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713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3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3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5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23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225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4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4610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1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6" y="6459787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7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4545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srgbClr val="454551"/>
                </a:solidFill>
              </a:rPr>
              <a:pPr/>
              <a:t>‹#›</a:t>
            </a:fld>
            <a:endParaRPr lang="ru-RU">
              <a:solidFill>
                <a:srgbClr val="4545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6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D8776-8610-4AF3-855E-30888A7C2FE2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80814-0EA2-4F56-B8A3-4682D0DCB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1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619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669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2301"/>
            <a:ext cx="1971675" cy="57598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412301"/>
            <a:ext cx="5800725" cy="5759899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27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FB4A-6E92-4BF6-A0FE-257599E535E0}" type="datetime1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457200" y="-182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3600" b="1" dirty="0">
                <a:solidFill>
                  <a:srgbClr val="454551"/>
                </a:solidFill>
              </a:rPr>
              <a:t>ОБРАЗЕЦ</a:t>
            </a:r>
            <a:r>
              <a:rPr lang="ru-RU" sz="3600" dirty="0">
                <a:solidFill>
                  <a:srgbClr val="454551"/>
                </a:solidFill>
              </a:rPr>
              <a:t> ЗАГОЛОВКА</a:t>
            </a: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6512" y="1042426"/>
            <a:ext cx="9144000" cy="8231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711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697A-6466-48D9-B395-228938308854}" type="datetime1">
              <a:rPr lang="ru-RU" smtClean="0"/>
              <a:pPr/>
              <a:t>12.09.2019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457200" y="-182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3600" dirty="0">
                <a:solidFill>
                  <a:srgbClr val="454551"/>
                </a:solidFill>
              </a:rPr>
              <a:t>ОБРАЗЕЦ ЗАГОЛОВКА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36512" y="1042426"/>
            <a:ext cx="9144000" cy="8231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99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C64B-F96C-4164-B383-C5988C25EBC1}" type="datetime1">
              <a:rPr lang="ru-RU" smtClean="0"/>
              <a:pPr/>
              <a:t>12.09.2019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 userDrawn="1"/>
        </p:nvSpPr>
        <p:spPr>
          <a:xfrm>
            <a:off x="457200" y="-182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3600" b="1" dirty="0">
                <a:solidFill>
                  <a:srgbClr val="454551"/>
                </a:solidFill>
              </a:rPr>
              <a:t>ОБРАЗЕЦ</a:t>
            </a:r>
            <a:r>
              <a:rPr lang="ru-RU" sz="3600" dirty="0">
                <a:solidFill>
                  <a:srgbClr val="454551"/>
                </a:solidFill>
              </a:rPr>
              <a:t> ЗАГОЛОВКА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36512" y="1042426"/>
            <a:ext cx="9144000" cy="8231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0722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4D25-00E7-47DF-89B0-8045CE772927}" type="datetime1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457200" y="-182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3600" b="1" dirty="0">
                <a:solidFill>
                  <a:srgbClr val="454551"/>
                </a:solidFill>
              </a:rPr>
              <a:t>ОБРАЗЕЦ</a:t>
            </a:r>
            <a:r>
              <a:rPr lang="ru-RU" sz="3600" dirty="0">
                <a:solidFill>
                  <a:srgbClr val="454551"/>
                </a:solidFill>
              </a:rPr>
              <a:t> ЗАГОЛОВКА</a:t>
            </a: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6512" y="1042426"/>
            <a:ext cx="9144000" cy="8231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40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DC3E7-F719-4DBA-8819-45D83E27F784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B40F-1425-4820-AFCB-33F7FD1DD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41D29-4020-4A73-868E-0F68FD49A20A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A188E-F65E-46E8-952C-F1F1FA15A6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5AD3-9E52-44F2-BE01-C07249B910D3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42D1C-D1BA-4FDF-9060-7FFB001A95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FC812-0813-45E3-ADD4-3E082D113AD6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DFEAD-38AF-429D-B993-6F7F1D41F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BFC68-18D9-45E3-9E3C-A1010C046283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EAF8D-A0CE-4041-B670-A8F433F5A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CD715-4503-47B7-8B66-9155359763FE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4BD34-A812-4CB2-9BE0-CDD51F464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3243-CBA4-4677-8888-193DF9DD9764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8012-B482-43DB-B7F4-FAD438313F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413" y="18288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9DDF28B6-7EE8-4BA6-AE36-D3B7BD4E1312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395244-B05C-4AB6-8916-D6F93A596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2" r:id="rId3"/>
    <p:sldLayoutId id="2147483741" r:id="rId4"/>
    <p:sldLayoutId id="2147483740" r:id="rId5"/>
    <p:sldLayoutId id="2147483739" r:id="rId6"/>
    <p:sldLayoutId id="2147483738" r:id="rId7"/>
    <p:sldLayoutId id="2147483737" r:id="rId8"/>
    <p:sldLayoutId id="2147483736" r:id="rId9"/>
    <p:sldLayoutId id="2147483735" r:id="rId10"/>
    <p:sldLayoutId id="2147483734" r:id="rId11"/>
  </p:sldLayoutIdLst>
  <p:hf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6334317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5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3" y="6459787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5B106E36-FD25-4E2D-B0AA-010F637433A0}" type="datetimeFigureOut">
              <a:rPr lang="ru-RU" smtClean="0">
                <a:latin typeface="Calibri" panose="020F0502020204030204"/>
                <a:cs typeface="+mn-cs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12.09.2019</a:t>
            </a:fld>
            <a:endParaRPr lang="ru-RU"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1" y="6459787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endParaRPr lang="ru-RU"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6" y="6459787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defTabSz="342900" fontAlgn="auto">
              <a:spcBef>
                <a:spcPts val="0"/>
              </a:spcBef>
              <a:spcAft>
                <a:spcPts val="0"/>
              </a:spcAft>
            </a:pPr>
            <a:fld id="{725C68B6-61C2-468F-89AB-4B9F7531AA68}" type="slidenum">
              <a:rPr lang="ru-RU" smtClean="0">
                <a:latin typeface="Calibri" panose="020F0502020204030204"/>
                <a:cs typeface="+mn-cs"/>
              </a:rPr>
              <a:pPr defTabSz="3429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latin typeface="Calibri" panose="020F0502020204030204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53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043608" y="2996952"/>
            <a:ext cx="7543800" cy="108806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Основные разделы проекта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06453F2-73F5-4792-BC7E-21C86376E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424" y="6381328"/>
            <a:ext cx="667431" cy="373458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6B93FE90-079F-4367-B42E-846F1583A2DD}"/>
              </a:ext>
            </a:extLst>
          </p:cNvPr>
          <p:cNvSpPr txBox="1">
            <a:spLocks/>
          </p:cNvSpPr>
          <p:nvPr/>
        </p:nvSpPr>
        <p:spPr>
          <a:xfrm>
            <a:off x="33355" y="620688"/>
            <a:ext cx="4393270" cy="108012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50000"/>
              </a:schemeClr>
            </a:solidFill>
          </a:ln>
        </p:spPr>
        <p:txBody>
          <a:bodyPr vert="horz" lIns="137160" tIns="137160" rIns="137160" bIns="13716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ru-RU" sz="825" i="1" cap="all" spc="150" dirty="0">
                <a:solidFill>
                  <a:srgbClr val="262626"/>
                </a:solidFill>
              </a:rPr>
              <a:t>    </a:t>
            </a:r>
            <a:r>
              <a:rPr lang="en-US" sz="825" i="1" cap="all" spc="150" dirty="0">
                <a:solidFill>
                  <a:srgbClr val="262626"/>
                </a:solidFill>
              </a:rPr>
              <a:t/>
            </a:r>
            <a:br>
              <a:rPr lang="en-US" sz="825" i="1" cap="all" spc="150" dirty="0">
                <a:solidFill>
                  <a:srgbClr val="262626"/>
                </a:solidFill>
              </a:rPr>
            </a:br>
            <a:r>
              <a:rPr lang="ru-RU" sz="1700" i="1" cap="all" spc="150" dirty="0">
                <a:solidFill>
                  <a:srgbClr val="4775E7">
                    <a:lumMod val="75000"/>
                  </a:srgbClr>
                </a:solidFill>
              </a:rPr>
              <a:t>                                                       </a:t>
            </a:r>
            <a:r>
              <a:rPr lang="ru-RU" sz="4800" b="1" cap="all" spc="150" dirty="0">
                <a:solidFill>
                  <a:srgbClr val="4775E7">
                    <a:lumMod val="75000"/>
                  </a:srgbClr>
                </a:solidFill>
              </a:rPr>
              <a:t> </a:t>
            </a:r>
            <a:r>
              <a:rPr lang="en-US" sz="4800" b="1" cap="all" spc="150" dirty="0">
                <a:solidFill>
                  <a:srgbClr val="4775E7">
                    <a:lumMod val="75000"/>
                  </a:srgbClr>
                </a:solidFill>
              </a:rPr>
              <a:t>N-</a:t>
            </a:r>
            <a:r>
              <a:rPr lang="en-US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основания</a:t>
            </a:r>
            <a:endParaRPr lang="ru-RU" sz="3300" b="1" cap="all" spc="0" dirty="0">
              <a:solidFill>
                <a:srgbClr val="4775E7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n-US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sz="4800" b="1" cap="all" spc="150" dirty="0">
                <a:solidFill>
                  <a:srgbClr val="4775E7">
                    <a:lumMod val="75000"/>
                  </a:srgbClr>
                </a:solidFill>
              </a:rPr>
              <a:t>P-</a:t>
            </a:r>
            <a:r>
              <a:rPr lang="en-US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Прогрессивное мышление</a:t>
            </a:r>
            <a:endParaRPr lang="ru-RU" sz="3300" b="1" cap="all" spc="0" dirty="0">
              <a:solidFill>
                <a:srgbClr val="4775E7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n-US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all" spc="150" dirty="0">
                <a:solidFill>
                  <a:srgbClr val="4775E7">
                    <a:lumMod val="75000"/>
                  </a:srgbClr>
                </a:solidFill>
              </a:rPr>
              <a:t>D-</a:t>
            </a:r>
            <a:r>
              <a:rPr lang="en-US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Дивергентн</a:t>
            </a:r>
            <a:r>
              <a:rPr lang="ru-RU" sz="3300" b="1" cap="all" spc="0" dirty="0">
                <a:solidFill>
                  <a:srgbClr val="4775E7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 продуктивность</a:t>
            </a:r>
            <a:r>
              <a:rPr lang="en-US" sz="3300" cap="all" spc="0" dirty="0">
                <a:solidFill>
                  <a:srgbClr val="370A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300" cap="all" spc="0" dirty="0">
                <a:solidFill>
                  <a:srgbClr val="370A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cap="all" spc="0" dirty="0">
              <a:solidFill>
                <a:srgbClr val="370AC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06453F2-73F5-4792-BC7E-21C86376E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0688"/>
            <a:ext cx="1713510" cy="10801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678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405BA8-DDC9-444D-8D36-D58778BA4061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325682"/>
              </p:ext>
            </p:extLst>
          </p:nvPr>
        </p:nvGraphicFramePr>
        <p:xfrm>
          <a:off x="179388" y="657225"/>
          <a:ext cx="8533953" cy="5507975"/>
        </p:xfrm>
        <a:graphic>
          <a:graphicData uri="http://schemas.openxmlformats.org/drawingml/2006/table">
            <a:tbl>
              <a:tblPr firstRow="1" bandRow="1"/>
              <a:tblGrid>
                <a:gridCol w="17880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458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079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2</a:t>
                      </a: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>
                        <a:solidFill>
                          <a:srgbClr val="49556E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8D0B79-E7CB-4421-A08E-4353023D1062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326002"/>
              </p:ext>
            </p:extLst>
          </p:nvPr>
        </p:nvGraphicFramePr>
        <p:xfrm>
          <a:off x="179388" y="657225"/>
          <a:ext cx="8533953" cy="5507975"/>
        </p:xfrm>
        <a:graphic>
          <a:graphicData uri="http://schemas.openxmlformats.org/drawingml/2006/table">
            <a:tbl>
              <a:tblPr firstRow="1" bandRow="1"/>
              <a:tblGrid>
                <a:gridCol w="17880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458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079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3</a:t>
                      </a: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250825" y="312738"/>
            <a:ext cx="7886700" cy="615950"/>
          </a:xfrm>
        </p:spPr>
        <p:txBody>
          <a:bodyPr/>
          <a:lstStyle/>
          <a:p>
            <a:r>
              <a:rPr lang="ru-RU" b="1" smtClean="0"/>
              <a:t>ВНИМАНИЕ!</a:t>
            </a:r>
          </a:p>
        </p:txBody>
      </p:sp>
      <p:sp>
        <p:nvSpPr>
          <p:cNvPr id="5" name="Номер слайда 4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CA4FED-9913-493D-803D-3C2478E28EE6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30723" name="Заголовок 5"/>
          <p:cNvSpPr txBox="1">
            <a:spLocks/>
          </p:cNvSpPr>
          <p:nvPr/>
        </p:nvSpPr>
        <p:spPr bwMode="auto">
          <a:xfrm>
            <a:off x="107950" y="928688"/>
            <a:ext cx="8945563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r>
              <a:rPr lang="ru-RU" sz="2000" b="1" dirty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ДАЛЕЕ В СЛАЙДЕ «Результаты проекта» НАДО ОПИСАТЬ НЕСКОЛЬКО ОСНОВНЫХ «ПРОДУКТОВ ПРОЕКТА»</a:t>
            </a:r>
            <a:r>
              <a:rPr lang="ru-RU" sz="2000" dirty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, которые получаются при решении </a:t>
            </a:r>
            <a:r>
              <a:rPr lang="ru-RU" sz="2000" b="1" dirty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задач </a:t>
            </a:r>
            <a:r>
              <a:rPr lang="ru-RU" sz="2000" dirty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проекта…. ДЛЯ ТОГО ЧТОБ В БУДУЩЕМ  КОТРОЛИРОВАТЬ ПРОЕКТ ЕЖЕМЕСЯЧНО.</a:t>
            </a:r>
          </a:p>
          <a:p>
            <a:pPr defTabSz="1006475">
              <a:lnSpc>
                <a:spcPct val="90000"/>
              </a:lnSpc>
            </a:pPr>
            <a:endParaRPr lang="ru-RU" sz="2000" dirty="0">
              <a:solidFill>
                <a:srgbClr val="921A1D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006475">
              <a:lnSpc>
                <a:spcPct val="90000"/>
              </a:lnSpc>
            </a:pPr>
            <a:endParaRPr lang="ru-RU" sz="2000" dirty="0">
              <a:solidFill>
                <a:srgbClr val="921A1D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006475">
              <a:lnSpc>
                <a:spcPct val="90000"/>
              </a:lnSpc>
            </a:pPr>
            <a:r>
              <a:rPr lang="ru-RU" sz="2000" b="1" dirty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Внимание! На слайд выносим только несколько (остальные помещаем потом в сводный план паспорта проекта) </a:t>
            </a:r>
          </a:p>
          <a:p>
            <a:pPr defTabSz="1006475">
              <a:lnSpc>
                <a:spcPct val="90000"/>
              </a:lnSpc>
            </a:pPr>
            <a:endParaRPr lang="ru-RU" sz="2000" b="1" dirty="0">
              <a:solidFill>
                <a:srgbClr val="921A1D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006475">
              <a:lnSpc>
                <a:spcPct val="90000"/>
              </a:lnSpc>
            </a:pPr>
            <a:endParaRPr lang="ru-RU" sz="2000" dirty="0">
              <a:solidFill>
                <a:srgbClr val="921A1D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006475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Далее, они становятся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контрольными точками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проекта (в какой срок данный «продукт» будет создан). И это самое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главное, что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выносится на контроль. </a:t>
            </a:r>
          </a:p>
          <a:p>
            <a:pPr defTabSz="1006475">
              <a:lnSpc>
                <a:spcPct val="90000"/>
              </a:lnSpc>
            </a:pPr>
            <a:endParaRPr lang="ru-RU" sz="2000" dirty="0">
              <a:solidFill>
                <a:srgbClr val="921A1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453717-7ED5-4522-99CD-3D3249AAC639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1712"/>
              </p:ext>
            </p:extLst>
          </p:nvPr>
        </p:nvGraphicFramePr>
        <p:xfrm>
          <a:off x="179388" y="404813"/>
          <a:ext cx="8640960" cy="5760640"/>
        </p:xfrm>
        <a:graphic>
          <a:graphicData uri="http://schemas.openxmlformats.org/drawingml/2006/table">
            <a:tbl>
              <a:tblPr firstRow="1" bandRow="1"/>
              <a:tblGrid>
                <a:gridCol w="15127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282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6064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Проекта (4-8 штук)</a:t>
                      </a:r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РЕКОМЕНДАЦИЯ:</a:t>
                      </a:r>
                      <a:r>
                        <a:rPr lang="ru-RU" sz="1800" b="0" baseline="0" dirty="0" smtClean="0">
                          <a:solidFill>
                            <a:schemeClr val="accent2"/>
                          </a:solidFill>
                        </a:rPr>
                        <a:t> н</a:t>
                      </a: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апишите </a:t>
                      </a:r>
                      <a:r>
                        <a:rPr lang="ru-RU" sz="1800" b="0" dirty="0">
                          <a:solidFill>
                            <a:schemeClr val="accent2"/>
                          </a:solidFill>
                        </a:rPr>
                        <a:t>1-3 «результата» по каждой задаче или по каждому этапу проекта.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РЕЗУЛЬТАТЫ проекта- контрольные точки (желательно не менее  1</a:t>
                      </a:r>
                      <a:r>
                        <a:rPr lang="ru-RU" sz="1800" b="0" baseline="0" dirty="0" smtClean="0">
                          <a:solidFill>
                            <a:schemeClr val="accent2"/>
                          </a:solidFill>
                        </a:rPr>
                        <a:t> раза в месяц, описываем подробно в сводном плане</a:t>
                      </a: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Внимание! Цифры здесь не могут быть (ТАК ЖЕ КАК И ПОВЫШЕНИЕ… И УЛУЧШЕНИЕ….), так как они отражаются на слайде </a:t>
                      </a:r>
                      <a:r>
                        <a:rPr lang="ru-RU" sz="1800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«показатели проекта»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слайд 6 (И ТОЖЕ ЯВЛЯЮТСЯ КОТРОЛЬНЫМИ ТОЧКАМИ).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314851" cy="759619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Контрольные точки 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80814-0EA2-4F56-B8A3-4682D0DCB02F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39552" y="2060848"/>
            <a:ext cx="3384376" cy="2677656"/>
          </a:xfrm>
          <a:prstGeom prst="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0062A7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ПОКАЗАТЕЛИ</a:t>
            </a:r>
            <a:r>
              <a:rPr lang="ru-RU" sz="3200" u="sng" dirty="0" smtClean="0"/>
              <a:t> </a:t>
            </a:r>
            <a:r>
              <a:rPr lang="ru-RU" sz="3200" dirty="0" smtClean="0"/>
              <a:t>выражены в цифровом формате </a:t>
            </a:r>
          </a:p>
          <a:p>
            <a:endParaRPr lang="ru-RU" sz="2000" dirty="0" smtClean="0"/>
          </a:p>
          <a:p>
            <a:r>
              <a:rPr lang="ru-RU" sz="2000" dirty="0" smtClean="0"/>
              <a:t>(см. слайд 6)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04048" y="2060848"/>
            <a:ext cx="3384376" cy="2677656"/>
          </a:xfrm>
          <a:prstGeom prst="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0062A7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РЕЗУЛЬТАТЫ</a:t>
            </a:r>
            <a:r>
              <a:rPr lang="ru-RU" sz="3200" dirty="0" smtClean="0"/>
              <a:t> это продукты деятельности </a:t>
            </a:r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(см. слайд 13)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2627784" y="1268760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796136" y="1268760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49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D05133-04B5-49F5-AF89-2D5D7CD6731D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Заголовок 1"/>
          <p:cNvSpPr txBox="1">
            <a:spLocks/>
          </p:cNvSpPr>
          <p:nvPr/>
        </p:nvSpPr>
        <p:spPr bwMode="auto">
          <a:xfrm>
            <a:off x="881063" y="104775"/>
            <a:ext cx="6786562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Реестр заинтересованных сторон</a:t>
            </a:r>
          </a:p>
        </p:txBody>
      </p:sp>
      <p:graphicFrame>
        <p:nvGraphicFramePr>
          <p:cNvPr id="3383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383789"/>
              </p:ext>
            </p:extLst>
          </p:nvPr>
        </p:nvGraphicFramePr>
        <p:xfrm>
          <a:off x="311150" y="1484313"/>
          <a:ext cx="8509000" cy="5623560"/>
        </p:xfrm>
        <a:graphic>
          <a:graphicData uri="http://schemas.openxmlformats.org/drawingml/2006/table">
            <a:tbl>
              <a:tblPr/>
              <a:tblGrid>
                <a:gridCol w="5365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399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38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1686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 или организация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Представитель интересов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(ФИО, должность)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Ожидание от реализации проекта (программы)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ИЩИТЕ НЕСТАНДАРТНЫЕ ПРЕДЛОЖЕНИЯ ПО ОРГАНИЗАЦИЯМ И ОРГАНАМ, А НЕ ТОЛЬКО ВЫШЕСТОЯЩИЙ ОРГАН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ВНИМАНИЕ! ВАЖНО ПОНЯТЬ ЧЕМ ВЫ ЗАИНТЕРЕСУЕТЕ ИХ! 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(ЧТОБЫ  ОНИ ВАМ </a:t>
                      </a: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ЧЕМ-ТО ПОМОГЛИ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ДЛЯ ПРОЕКТА)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CE8BF8-95B3-4534-8275-98A22ED1711A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Заголовок 5"/>
          <p:cNvSpPr txBox="1">
            <a:spLocks/>
          </p:cNvSpPr>
          <p:nvPr/>
        </p:nvSpPr>
        <p:spPr bwMode="auto">
          <a:xfrm>
            <a:off x="712788" y="225425"/>
            <a:ext cx="7675562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Реестр рисков </a:t>
            </a:r>
            <a:r>
              <a:rPr lang="ru-RU" sz="2800">
                <a:solidFill>
                  <a:srgbClr val="2AF420"/>
                </a:solidFill>
                <a:latin typeface="Times New Roman" pitchFamily="18" charset="0"/>
                <a:cs typeface="Times New Roman" pitchFamily="18" charset="0"/>
              </a:rPr>
              <a:t>(рекомендуем обращать внимание на внешние риски)</a:t>
            </a:r>
          </a:p>
        </p:txBody>
      </p:sp>
      <p:graphicFrame>
        <p:nvGraphicFramePr>
          <p:cNvPr id="7" name="Объект 3"/>
          <p:cNvGraphicFramePr>
            <a:graphicFrameLocks/>
          </p:cNvGraphicFramePr>
          <p:nvPr/>
        </p:nvGraphicFramePr>
        <p:xfrm>
          <a:off x="712788" y="1146175"/>
          <a:ext cx="7964358" cy="4802979"/>
        </p:xfrm>
        <a:graphic>
          <a:graphicData uri="http://schemas.openxmlformats.org/drawingml/2006/table">
            <a:tbl>
              <a:tblPr firstRow="1" firstCol="1" bandRow="1"/>
              <a:tblGrid>
                <a:gridCol w="4553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804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286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36766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риска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Действия по предупреждению риска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461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60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388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3881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3881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83881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829092"/>
              </p:ext>
            </p:extLst>
          </p:nvPr>
        </p:nvGraphicFramePr>
        <p:xfrm>
          <a:off x="395288" y="1052513"/>
          <a:ext cx="8497887" cy="3646170"/>
        </p:xfrm>
        <a:graphic>
          <a:graphicData uri="http://schemas.openxmlformats.org/drawingml/2006/table">
            <a:tbl>
              <a:tblPr/>
              <a:tblGrid>
                <a:gridCol w="5381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891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44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44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128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1443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1443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82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статьи расхода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Цена за единицу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стоимость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Источники финансирования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29199-3893-422B-A2EF-AE6F51FDD5F7}" type="slidenum">
              <a:rPr lang="ru-RU"/>
              <a:pPr>
                <a:defRPr/>
              </a:pPr>
              <a:t>17</a:t>
            </a:fld>
            <a:endParaRPr lang="ru-RU"/>
          </a:p>
        </p:txBody>
      </p:sp>
      <p:sp>
        <p:nvSpPr>
          <p:cNvPr id="36932" name="Заголовок 5"/>
          <p:cNvSpPr txBox="1">
            <a:spLocks/>
          </p:cNvSpPr>
          <p:nvPr/>
        </p:nvSpPr>
        <p:spPr bwMode="auto">
          <a:xfrm>
            <a:off x="395288" y="-31750"/>
            <a:ext cx="38989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Бюджет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9421CD-827D-42AB-B584-D7D580DE8177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0" name="Заголовок 1"/>
          <p:cNvSpPr txBox="1">
            <a:spLocks/>
          </p:cNvSpPr>
          <p:nvPr/>
        </p:nvSpPr>
        <p:spPr bwMode="auto">
          <a:xfrm>
            <a:off x="0" y="2348880"/>
            <a:ext cx="9132422" cy="141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1006475">
              <a:lnSpc>
                <a:spcPct val="90000"/>
              </a:lnSpc>
            </a:pPr>
            <a:r>
              <a:rPr lang="ru-RU" sz="4000" dirty="0">
                <a:solidFill>
                  <a:srgbClr val="0062A7"/>
                </a:solidFill>
                <a:latin typeface="Calibri Light" pitchFamily="34" charset="0"/>
              </a:rPr>
              <a:t>   </a:t>
            </a:r>
            <a:r>
              <a:rPr lang="ru-RU" sz="4800" dirty="0">
                <a:solidFill>
                  <a:srgbClr val="0062A7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Модель функционирования </a:t>
            </a:r>
          </a:p>
          <a:p>
            <a:pPr algn="ctr" defTabSz="1006475">
              <a:lnSpc>
                <a:spcPct val="90000"/>
              </a:lnSpc>
            </a:pPr>
            <a:r>
              <a:rPr lang="ru-RU" sz="4800" b="1" dirty="0">
                <a:solidFill>
                  <a:srgbClr val="0062A7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результатов проекта</a:t>
            </a:r>
          </a:p>
        </p:txBody>
      </p:sp>
      <p:sp>
        <p:nvSpPr>
          <p:cNvPr id="37891" name="Прямоугольник 6"/>
          <p:cNvSpPr>
            <a:spLocks noChangeArrowheads="1"/>
          </p:cNvSpPr>
          <p:nvPr/>
        </p:nvSpPr>
        <p:spPr bwMode="auto">
          <a:xfrm>
            <a:off x="358775" y="4797152"/>
            <a:ext cx="8785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85838"/>
            <a:r>
              <a:rPr lang="ru-RU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Тезисное описание механизма реализации проектного решения: </a:t>
            </a:r>
          </a:p>
          <a:p>
            <a:pPr algn="ctr" defTabSz="985838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как будут развиваться и  применяться результаты </a:t>
            </a:r>
          </a:p>
          <a:p>
            <a:pPr algn="ctr" defTabSz="985838"/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реализации проекта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76672"/>
            <a:ext cx="90060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u="sng" dirty="0" smtClean="0">
                <a:solidFill>
                  <a:srgbClr val="FF0000"/>
                </a:solidFill>
              </a:rPr>
              <a:t>После того, как проект завершен, как  </a:t>
            </a:r>
            <a:r>
              <a:rPr lang="ru-RU" b="1" u="sng" dirty="0">
                <a:solidFill>
                  <a:srgbClr val="FF0000"/>
                </a:solidFill>
              </a:rPr>
              <a:t>будет дальше работать проектная модель, система </a:t>
            </a:r>
            <a:endParaRPr lang="ru-RU" b="1" u="sng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>
                <a:solidFill>
                  <a:srgbClr val="FF0000"/>
                </a:solidFill>
              </a:rPr>
              <a:t>ТО ЧТО НОВОЕ БУДЕТ СОЗДАНО ЗА ГОДЫ РЕАЛИЗАЦИИ ПРОЕКТА) и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>
          <a:xfrm>
            <a:off x="179388" y="136525"/>
            <a:ext cx="4897437" cy="758825"/>
          </a:xfrm>
        </p:spPr>
        <p:txBody>
          <a:bodyPr/>
          <a:lstStyle/>
          <a:p>
            <a:r>
              <a:rPr lang="ru-RU" smtClean="0">
                <a:solidFill>
                  <a:srgbClr val="F26722"/>
                </a:solidFill>
              </a:rPr>
              <a:t>А ТЕПЕРЬ ВНИМАНИЕ!</a:t>
            </a:r>
          </a:p>
        </p:txBody>
      </p:sp>
      <p:sp>
        <p:nvSpPr>
          <p:cNvPr id="3" name="Объект 2">
            <a:extLst/>
          </p:cNvPr>
          <p:cNvSpPr>
            <a:spLocks noGrp="1"/>
          </p:cNvSpPr>
          <p:nvPr>
            <p:ph idx="1"/>
          </p:nvPr>
        </p:nvSpPr>
        <p:spPr>
          <a:xfrm>
            <a:off x="0" y="895350"/>
            <a:ext cx="9144000" cy="5962650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buFont typeface="Wingdings 2" pitchFamily="18" charset="2"/>
              <a:buNone/>
            </a:pPr>
            <a:r>
              <a:rPr lang="ru-RU" b="1" u="sng" dirty="0" smtClean="0"/>
              <a:t>ПРОВЕРЬТЕ ЛОГИКУ ПРОЕКТА!</a:t>
            </a:r>
          </a:p>
          <a:p>
            <a:pPr marL="0" indent="0">
              <a:buFont typeface="Wingdings 2" pitchFamily="18" charset="2"/>
              <a:buNone/>
            </a:pPr>
            <a:endParaRPr lang="ru-RU" b="1" u="sng" dirty="0" smtClean="0"/>
          </a:p>
          <a:p>
            <a:r>
              <a:rPr lang="ru-RU" sz="2400" dirty="0" smtClean="0"/>
              <a:t> Актуальность </a:t>
            </a:r>
            <a:r>
              <a:rPr lang="ru-RU" sz="2400" dirty="0"/>
              <a:t>-</a:t>
            </a:r>
            <a:r>
              <a:rPr lang="ru-RU" sz="2400" dirty="0" smtClean="0"/>
              <a:t> корневая </a:t>
            </a:r>
            <a:r>
              <a:rPr lang="ru-RU" sz="2400" b="1" i="1" dirty="0" smtClean="0"/>
              <a:t>причин</a:t>
            </a:r>
            <a:r>
              <a:rPr lang="ru-RU" sz="2400" dirty="0" smtClean="0"/>
              <a:t>а  -  цель проекта - подтверждение достижения цели </a:t>
            </a:r>
            <a:r>
              <a:rPr lang="ru-RU" sz="2400" b="1" i="1" dirty="0" smtClean="0"/>
              <a:t>показателями</a:t>
            </a:r>
            <a:r>
              <a:rPr lang="ru-RU" sz="2400" dirty="0"/>
              <a:t> </a:t>
            </a:r>
            <a:r>
              <a:rPr lang="ru-RU" sz="2400" dirty="0" smtClean="0"/>
              <a:t>– ВЫДЕРЖАНА ЛИ ВЗАИМОСВЯЗЬ</a:t>
            </a:r>
          </a:p>
          <a:p>
            <a:endParaRPr lang="ru-RU" sz="2400" dirty="0" smtClean="0"/>
          </a:p>
          <a:p>
            <a:r>
              <a:rPr lang="ru-RU" sz="2400" dirty="0" smtClean="0"/>
              <a:t>Решают ли </a:t>
            </a:r>
            <a:r>
              <a:rPr lang="ru-RU" sz="2400" b="1" i="1" dirty="0" smtClean="0"/>
              <a:t>корневую проблему совокупность указанных задач</a:t>
            </a:r>
            <a:r>
              <a:rPr lang="ru-RU" sz="2400" dirty="0" smtClean="0"/>
              <a:t>?</a:t>
            </a:r>
          </a:p>
          <a:p>
            <a:endParaRPr lang="ru-RU" sz="2400" dirty="0" smtClean="0"/>
          </a:p>
          <a:p>
            <a:r>
              <a:rPr lang="ru-RU" sz="2400" b="1" dirty="0" smtClean="0"/>
              <a:t>Перечень результатов </a:t>
            </a:r>
            <a:r>
              <a:rPr lang="ru-RU" sz="2400" dirty="0" smtClean="0"/>
              <a:t>(продуктов проекта) указывает ли на ход выполнения задач и </a:t>
            </a:r>
            <a:r>
              <a:rPr lang="ru-RU" sz="2400" b="1" dirty="0" smtClean="0"/>
              <a:t>решения корневой проблемы</a:t>
            </a:r>
            <a:r>
              <a:rPr lang="ru-RU" sz="2400" dirty="0" smtClean="0"/>
              <a:t>?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b="1" dirty="0" smtClean="0"/>
              <a:t>Заинтересованные стороны принесут ли пользу </a:t>
            </a:r>
            <a:r>
              <a:rPr lang="ru-RU" sz="2400" dirty="0" smtClean="0"/>
              <a:t>проекту? Какую? А Вы  определили  </a:t>
            </a:r>
            <a:r>
              <a:rPr lang="ru-RU" sz="2400" b="1" dirty="0" smtClean="0"/>
              <a:t>выгоду  участия  Вашем проекте для них</a:t>
            </a:r>
            <a:r>
              <a:rPr lang="ru-RU" sz="2400" dirty="0" smtClean="0"/>
              <a:t>?</a:t>
            </a:r>
          </a:p>
          <a:p>
            <a:endParaRPr lang="ru-RU" sz="2400" dirty="0" smtClean="0"/>
          </a:p>
          <a:p>
            <a:r>
              <a:rPr lang="ru-RU" sz="2400" b="1" dirty="0" smtClean="0"/>
              <a:t>После завершения проекта</a:t>
            </a:r>
            <a:r>
              <a:rPr lang="ru-RU" sz="2400" dirty="0" smtClean="0"/>
              <a:t> как дальше результаты Вашего проекта будут приносить пользу и кому?</a:t>
            </a:r>
          </a:p>
          <a:p>
            <a:endParaRPr lang="ru-RU" dirty="0" smtClean="0"/>
          </a:p>
        </p:txBody>
      </p:sp>
      <p:sp>
        <p:nvSpPr>
          <p:cNvPr id="5" name="Номер слайда 4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0A559-0B0D-4DD4-88FF-088CE2D4C9C2}" type="slidenum">
              <a:rPr lang="ru-RU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CA67DF-0202-4C17-9EEE-1D70284C31E0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14196"/>
              </p:ext>
            </p:extLst>
          </p:nvPr>
        </p:nvGraphicFramePr>
        <p:xfrm>
          <a:off x="611560" y="476672"/>
          <a:ext cx="7764970" cy="2520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927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2601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проекта (полное):</a:t>
                      </a:r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601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проекта (сокращенное):</a:t>
                      </a:r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Первые 3-4 слова из полного названия (для реестра)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8217416"/>
              </p:ext>
            </p:extLst>
          </p:nvPr>
        </p:nvGraphicFramePr>
        <p:xfrm>
          <a:off x="611560" y="2996952"/>
          <a:ext cx="7764970" cy="3456384"/>
        </p:xfrm>
        <a:graphic>
          <a:graphicData uri="http://schemas.openxmlformats.org/drawingml/2006/table">
            <a:tbl>
              <a:tblPr>
                <a:solidFill>
                  <a:srgbClr val="F99B1C"/>
                </a:solidFill>
              </a:tblPr>
              <a:tblGrid>
                <a:gridCol w="18722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927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5638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Формальные основания для инициации проекта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Указывается связь проекта с официальными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документами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стратегией; государственными, региональными или муниципальными программами, иными документами содержащими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прямые или косвенные основания для реализации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проекта). 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26722"/>
                        </a:solidFill>
                        <a:effectLst/>
                        <a:latin typeface="+mn-lt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5ED0F4-D1FB-433F-A946-CC5EF8D34FCD}" type="slidenum">
              <a:rPr lang="ru-RU" sz="1200" b="1">
                <a:solidFill>
                  <a:schemeClr val="tx1"/>
                </a:solidFill>
              </a:rPr>
              <a:pPr/>
              <a:t>3</a:t>
            </a:fld>
            <a:endParaRPr lang="ru-RU" sz="1200" b="1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27063" y="549275"/>
          <a:ext cx="7880947" cy="3113087"/>
        </p:xfrm>
        <a:graphic>
          <a:graphicData uri="http://schemas.openxmlformats.org/drawingml/2006/table">
            <a:tbl>
              <a:tblPr firstRow="1" firstCol="1" bandRow="1"/>
              <a:tblGrid>
                <a:gridCol w="20198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26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7212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начала и окончания проекта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полная</a:t>
                      </a:r>
                      <a:endParaRPr lang="ru-RU" sz="1100" dirty="0">
                        <a:solidFill>
                          <a:srgbClr val="F2672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599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ФИО, должность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Куратор проекта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6887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</a:t>
                      </a:r>
                    </a:p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27063" y="4076700"/>
          <a:ext cx="7881772" cy="2103530"/>
        </p:xfrm>
        <a:graphic>
          <a:graphicData uri="http://schemas.openxmlformats.org/drawingml/2006/table">
            <a:tbl>
              <a:tblPr firstRow="1" bandRow="1"/>
              <a:tblGrid>
                <a:gridCol w="20164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653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0353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Список разработчиков 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Проекта (регион,  должность, место работы)</a:t>
                      </a:r>
                      <a:endParaRPr lang="ru-RU" sz="18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BA6FB5-FAF4-4172-89F8-DA8246760910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Заголовок 1"/>
          <p:cNvSpPr txBox="1">
            <a:spLocks/>
          </p:cNvSpPr>
          <p:nvPr/>
        </p:nvSpPr>
        <p:spPr bwMode="auto">
          <a:xfrm>
            <a:off x="773113" y="384175"/>
            <a:ext cx="6967537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>
                <a:solidFill>
                  <a:srgbClr val="921A1D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Предпосылки реализации проекта</a:t>
            </a:r>
          </a:p>
        </p:txBody>
      </p:sp>
      <p:sp>
        <p:nvSpPr>
          <p:cNvPr id="2" name="Прямоугольник 1">
            <a:extLst/>
          </p:cNvPr>
          <p:cNvSpPr/>
          <p:nvPr/>
        </p:nvSpPr>
        <p:spPr>
          <a:xfrm>
            <a:off x="827584" y="2132856"/>
            <a:ext cx="7127875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869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kern="0" dirty="0" smtClean="0">
                <a:latin typeface="Times New Roman" pitchFamily="18" charset="0"/>
                <a:cs typeface="Times New Roman" pitchFamily="18" charset="0"/>
              </a:rPr>
              <a:t>Обозначить актуальность проекта посредством изображений, графиков, таблиц, </a:t>
            </a:r>
            <a:r>
              <a:rPr lang="ru-RU" sz="2800" i="1" kern="0" dirty="0">
                <a:latin typeface="Times New Roman" pitchFamily="18" charset="0"/>
                <a:cs typeface="Times New Roman" pitchFamily="18" charset="0"/>
              </a:rPr>
              <a:t>наглядно </a:t>
            </a:r>
            <a:r>
              <a:rPr lang="ru-RU" sz="2800" i="1" kern="0" dirty="0" smtClean="0">
                <a:latin typeface="Times New Roman" pitchFamily="18" charset="0"/>
                <a:cs typeface="Times New Roman" pitchFamily="18" charset="0"/>
              </a:rPr>
              <a:t>подтверждающих </a:t>
            </a:r>
            <a:r>
              <a:rPr lang="ru-RU" sz="2800" i="1" kern="0" dirty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800" i="1" u="sng" kern="0" dirty="0" smtClean="0"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lang="ru-RU" sz="2800" i="1" kern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u="sng" kern="0" dirty="0" smtClean="0">
                <a:latin typeface="Times New Roman" pitchFamily="18" charset="0"/>
                <a:cs typeface="Times New Roman" pitchFamily="18" charset="0"/>
              </a:rPr>
              <a:t>противоречия</a:t>
            </a:r>
            <a:r>
              <a:rPr lang="ru-RU" sz="2800" i="1" kern="0" dirty="0" smtClean="0">
                <a:latin typeface="Times New Roman" pitchFamily="18" charset="0"/>
                <a:cs typeface="Times New Roman" pitchFamily="18" charset="0"/>
              </a:rPr>
              <a:t> в системе</a:t>
            </a:r>
            <a:endParaRPr lang="ru-RU" sz="2800" i="1" kern="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D23B1F-FA76-44C2-9F3D-09D118D9F77E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3" y="1844824"/>
            <a:ext cx="8052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ОПРЕДЕЛИТЕ КОРНЕВУЮ ПРИЧИНУ ВЫЯВЛЕННОЙ ПРОБЛЕМЫ (ПРОТИВОРЕЧИЯ), которую Вы будете решать в проекте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(Ваш проект должен устранить (минимизировать) эту причину )</a:t>
            </a:r>
            <a:endParaRPr lang="ru-RU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17D8AA-7983-427B-818B-030A39F6997B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609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822145"/>
              </p:ext>
            </p:extLst>
          </p:nvPr>
        </p:nvGraphicFramePr>
        <p:xfrm>
          <a:off x="107950" y="549275"/>
          <a:ext cx="8928100" cy="6014086"/>
        </p:xfrm>
        <a:graphic>
          <a:graphicData uri="http://schemas.openxmlformats.org/drawingml/2006/table">
            <a:tbl>
              <a:tblPr/>
              <a:tblGrid>
                <a:gridCol w="1562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827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40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93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540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081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476375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 проекта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ВНИМАНИЕ! 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 Light" pitchFamily="34" charset="0"/>
                          <a:ea typeface="+mn-ea"/>
                          <a:cs typeface="Arial" charset="0"/>
                        </a:rPr>
                        <a:t>Цель формулируется как сумма </a:t>
                      </a: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двух частей 1) что хотим улучшить и 2) при помощи чего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42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ДОСТИЖЕНИЕ ЦЕЛИ ДОЛЖНО БЫТЬ ПОДТВЕРЖДЕНО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AF420"/>
                          </a:solidFill>
                          <a:effectLst/>
                          <a:latin typeface="Calibri Light" pitchFamily="34" charset="0"/>
                          <a:ea typeface="+mn-ea"/>
                          <a:cs typeface="Arial" charset="0"/>
                        </a:rPr>
                        <a:t>НИЖЕ УКАЗАННЫМИ ПОКАЗАТЕЛЯМИ. 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Далее показатели становятся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контрольными точками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проекта.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8963">
                <a:tc rowSpan="6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проекта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их значения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годам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Базовое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Период, год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8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16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55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Основной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(может отсутствовать)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2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55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аналитический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42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55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аналитический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98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55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аналитический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607" name="Заголовок 5"/>
          <p:cNvSpPr txBox="1">
            <a:spLocks/>
          </p:cNvSpPr>
          <p:nvPr/>
        </p:nvSpPr>
        <p:spPr bwMode="auto">
          <a:xfrm>
            <a:off x="0" y="0"/>
            <a:ext cx="67691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Целеполагание проекта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FA1E56-41DA-4595-A9E5-41598FC82863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95288" y="1557338"/>
          <a:ext cx="8424936" cy="5164684"/>
        </p:xfrm>
        <a:graphic>
          <a:graphicData uri="http://schemas.openxmlformats.org/drawingml/2006/table">
            <a:tbl>
              <a:tblPr firstRow="1" bandRow="1"/>
              <a:tblGrid>
                <a:gridCol w="17652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597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16468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проекта</a:t>
                      </a:r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49556E"/>
                          </a:solidFill>
                        </a:rPr>
                        <a:t>1.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49556E"/>
                          </a:solidFill>
                        </a:rPr>
                        <a:t>2.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49556E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610" name="Заголовок 1"/>
          <p:cNvSpPr txBox="1">
            <a:spLocks/>
          </p:cNvSpPr>
          <p:nvPr/>
        </p:nvSpPr>
        <p:spPr bwMode="auto">
          <a:xfrm>
            <a:off x="179388" y="136525"/>
            <a:ext cx="8856662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0062A7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>
                <a:solidFill>
                  <a:srgbClr val="921A1D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Идея проекта раскрывается через задачи проекта. </a:t>
            </a:r>
          </a:p>
          <a:p>
            <a:pPr defTabSz="1006475">
              <a:lnSpc>
                <a:spcPct val="90000"/>
              </a:lnSpc>
            </a:pPr>
            <a:r>
              <a:rPr lang="ru-RU" sz="2000">
                <a:solidFill>
                  <a:srgbClr val="C0000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ВНИМАНИЕ!!!Задачи – основные УПРАВЛЕЧЕСКИЕ  шаги для достижения цели проекта.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617538" y="136525"/>
            <a:ext cx="6978650" cy="700088"/>
          </a:xfrm>
        </p:spPr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ВНИМАНИЕ!</a:t>
            </a:r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 bwMode="auto">
          <a:xfrm>
            <a:off x="395288" y="1412875"/>
            <a:ext cx="8124825" cy="47672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Wingdings 2" pitchFamily="18" charset="2"/>
              <a:buNone/>
            </a:pPr>
            <a:r>
              <a:rPr lang="ru-RU" dirty="0" smtClean="0"/>
              <a:t>ДАЛЕЕ, ВАМ НЕБХОДИМО </a:t>
            </a:r>
            <a:r>
              <a:rPr lang="ru-RU" b="1" dirty="0" smtClean="0"/>
              <a:t>РАСКРЫТЬ КАЖДУЮ ЗАДАЧУ</a:t>
            </a:r>
            <a:r>
              <a:rPr lang="ru-RU" dirty="0" smtClean="0"/>
              <a:t>, ОБЪЯСНИВ САМУ СУТЬ ПРОЕКТА, ОБЩИМИ ВЕКТОРАМИ УПРАВЛЕНЧЕСКИХ ДЕЙСТВИЙ, ДАТЬ ОБЯСНЕНИЕ НОВОМУ УНИКАЛЬНОМУ ПРЕДЛОЖЕНИЮ ПО ПРЕОБРАЗОВАНИЮ СИСТЕМЫ, ПРОЦЕССОВ И Т.Д.</a:t>
            </a:r>
          </a:p>
          <a:p>
            <a:pPr marL="0" indent="0">
              <a:buFont typeface="Wingdings 2" pitchFamily="18" charset="2"/>
              <a:buNone/>
            </a:pPr>
            <a:endParaRPr lang="ru-RU" dirty="0" smtClean="0"/>
          </a:p>
          <a:p>
            <a:pPr marL="0" indent="0">
              <a:buFont typeface="Wingdings 2" pitchFamily="18" charset="2"/>
              <a:buNone/>
            </a:pPr>
            <a:r>
              <a:rPr lang="ru-RU" dirty="0" smtClean="0"/>
              <a:t>НЕЛЬЗЯ! ПИСАТЬ ОТДЕЛЬНЫЕ МЕРОПРИЯТИЯ, </a:t>
            </a:r>
            <a:r>
              <a:rPr lang="ru-RU" b="1" dirty="0" smtClean="0"/>
              <a:t>НАДО ПРЕДСТАВИТЬ СУТЬ ПРОЕКТА В ОБЩЕМ ПОНЯТНОМ ВИДЕ, ЧТО «МЕНЯЕМ»,  «ЗАЧЕМ МЕНЯЕМ» И, САМОЕ ГЛАВНОЕ, «КАК МЕНЯЕМ».</a:t>
            </a:r>
          </a:p>
          <a:p>
            <a:pPr marL="0" indent="0">
              <a:buFont typeface="Wingdings 2" pitchFamily="18" charset="2"/>
              <a:buNone/>
            </a:pPr>
            <a:endParaRPr lang="ru-RU" b="1" dirty="0" smtClean="0"/>
          </a:p>
          <a:p>
            <a:pPr marL="0" indent="0">
              <a:buFont typeface="Wingdings 2" pitchFamily="18" charset="2"/>
              <a:buNone/>
            </a:pPr>
            <a:endParaRPr lang="ru-RU" b="1" dirty="0" smtClean="0"/>
          </a:p>
          <a:p>
            <a:pPr marL="0" indent="0">
              <a:buFont typeface="Wingdings 2" pitchFamily="18" charset="2"/>
              <a:buNone/>
            </a:pPr>
            <a:r>
              <a:rPr lang="ru-RU" dirty="0" smtClean="0"/>
              <a:t>МЕРОПРИЯТИЯ БУДУТ ОПИСАНЫ ПОЗЖЕ ПО КАЖДОЙ ЗАДАЧЕ В СВОДНОМ ПЛАНЕ ПАСПОРТА ПРОЕКТА.</a:t>
            </a:r>
          </a:p>
        </p:txBody>
      </p:sp>
      <p:sp>
        <p:nvSpPr>
          <p:cNvPr id="5" name="Номер слайда 4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477A1F-BBEE-4ADD-889D-2349926F1BF9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880D63-98E2-40B9-8013-273C09068B85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388" y="657225"/>
          <a:ext cx="8533953" cy="5507975"/>
        </p:xfrm>
        <a:graphic>
          <a:graphicData uri="http://schemas.openxmlformats.org/drawingml/2006/table">
            <a:tbl>
              <a:tblPr firstRow="1" bandRow="1"/>
              <a:tblGrid>
                <a:gridCol w="17880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458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079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1</a:t>
                      </a: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49556E"/>
                          </a:solidFill>
                        </a:rPr>
                        <a:t>Раскрывается суть задачи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49556E"/>
                          </a:solidFill>
                        </a:rPr>
                        <a:t>(из описания содержания задач должна четко определяться идея проектного предложения)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ОШИБКИ: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-описывать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</a:rPr>
                        <a:t> общими словами, лозунгами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</a:rPr>
                        <a:t>описывать набором мероприятий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</a:rPr>
                        <a:t>Важно раскрыть ЛОГИКУ проекта, что и как меняем, описать крупные действия управленческой команды проекта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Ретро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2111</TotalTime>
  <Words>785</Words>
  <Application>Microsoft Office PowerPoint</Application>
  <PresentationFormat>Экран (4:3)</PresentationFormat>
  <Paragraphs>182</Paragraphs>
  <Slides>19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 Unicode MS</vt:lpstr>
      <vt:lpstr>Arial</vt:lpstr>
      <vt:lpstr>Calibri</vt:lpstr>
      <vt:lpstr>Calibri Light</vt:lpstr>
      <vt:lpstr>Symbol</vt:lpstr>
      <vt:lpstr>Times New Roman</vt:lpstr>
      <vt:lpstr>Wingdings 2</vt:lpstr>
      <vt:lpstr>HDOfficeLightV0</vt:lpstr>
      <vt:lpstr>Ретро</vt:lpstr>
      <vt:lpstr>Основные разделы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ВНИМАНИЕ!</vt:lpstr>
      <vt:lpstr>Презентация PowerPoint</vt:lpstr>
      <vt:lpstr>Презентация PowerPoint</vt:lpstr>
      <vt:lpstr>Презентация PowerPoint</vt:lpstr>
      <vt:lpstr>ВНИМАНИЕ!</vt:lpstr>
      <vt:lpstr>Презентация PowerPoint</vt:lpstr>
      <vt:lpstr>Контрольные точки </vt:lpstr>
      <vt:lpstr>Презентация PowerPoint</vt:lpstr>
      <vt:lpstr>Презентация PowerPoint</vt:lpstr>
      <vt:lpstr>Презентация PowerPoint</vt:lpstr>
      <vt:lpstr>Презентация PowerPoint</vt:lpstr>
      <vt:lpstr>А ТЕПЕРЬ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Менеджмент в социальной сфере. Социальное проектирование.</dc:title>
  <dc:creator>Наталья</dc:creator>
  <cp:lastModifiedBy>Наталья Штурбина</cp:lastModifiedBy>
  <cp:revision>210</cp:revision>
  <dcterms:created xsi:type="dcterms:W3CDTF">2012-01-11T08:01:34Z</dcterms:created>
  <dcterms:modified xsi:type="dcterms:W3CDTF">2019-09-11T21:25:32Z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D6941562-0129-4D85-9E6F-FDD427487D97</vt:lpwstr>
  </property>
  <property fmtid="{D5CDD505-2E9C-101B-9397-08002B2CF9AE}" pid="3" name="ArticulatePath">
    <vt:lpwstr>ФОРМА ПРОЕКТ. предложения 1.09.19</vt:lpwstr>
  </property>
</Properties>
</file>